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80" r:id="rId2"/>
    <p:sldId id="912" r:id="rId3"/>
    <p:sldId id="945" r:id="rId4"/>
    <p:sldId id="920" r:id="rId5"/>
    <p:sldId id="258" r:id="rId6"/>
    <p:sldId id="936" r:id="rId7"/>
    <p:sldId id="975" r:id="rId8"/>
    <p:sldId id="257" r:id="rId9"/>
    <p:sldId id="259" r:id="rId10"/>
    <p:sldId id="976" r:id="rId11"/>
    <p:sldId id="9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5DE92-D928-42CB-ADAE-4D9FD216FE71}"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4A420-A856-4734-B06F-D16829A87C6D}" type="slidenum">
              <a:rPr lang="en-US" smtClean="0"/>
              <a:t>‹#›</a:t>
            </a:fld>
            <a:endParaRPr lang="en-US"/>
          </a:p>
        </p:txBody>
      </p:sp>
    </p:spTree>
    <p:extLst>
      <p:ext uri="{BB962C8B-B14F-4D97-AF65-F5344CB8AC3E}">
        <p14:creationId xmlns:p14="http://schemas.microsoft.com/office/powerpoint/2010/main" val="7419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83E268A5-C5DD-484E-5846-AAEB65064F68}"/>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85CBAE87-32BB-CC1C-AB4C-0B9B3F931A2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en-US"/>
          </a:p>
        </p:txBody>
      </p:sp>
      <p:sp>
        <p:nvSpPr>
          <p:cNvPr id="156676" name="Slide Number Placeholder 3">
            <a:extLst>
              <a:ext uri="{FF2B5EF4-FFF2-40B4-BE49-F238E27FC236}">
                <a16:creationId xmlns:a16="http://schemas.microsoft.com/office/drawing/2014/main" id="{A08B5F99-C6A6-93D6-64A9-06831FBA36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anose="020B0604020202020204" pitchFamily="34" charset="0"/>
                <a:cs typeface="B Compset" panose="00000400000000000000" pitchFamily="2" charset="-78"/>
              </a:defRPr>
            </a:lvl1pPr>
            <a:lvl2pPr marL="742950" indent="-285750">
              <a:defRPr kumimoji="1" sz="3200">
                <a:solidFill>
                  <a:schemeClr val="tx1"/>
                </a:solidFill>
                <a:latin typeface="Arial" panose="020B0604020202020204" pitchFamily="34" charset="0"/>
                <a:cs typeface="B Compset" panose="00000400000000000000" pitchFamily="2" charset="-78"/>
              </a:defRPr>
            </a:lvl2pPr>
            <a:lvl3pPr marL="1143000" indent="-228600">
              <a:defRPr kumimoji="1" sz="3200">
                <a:solidFill>
                  <a:schemeClr val="tx1"/>
                </a:solidFill>
                <a:latin typeface="Arial" panose="020B0604020202020204" pitchFamily="34" charset="0"/>
                <a:cs typeface="B Compset" panose="00000400000000000000" pitchFamily="2" charset="-78"/>
              </a:defRPr>
            </a:lvl3pPr>
            <a:lvl4pPr marL="1600200" indent="-228600">
              <a:defRPr kumimoji="1" sz="3200">
                <a:solidFill>
                  <a:schemeClr val="tx1"/>
                </a:solidFill>
                <a:latin typeface="Arial" panose="020B0604020202020204" pitchFamily="34" charset="0"/>
                <a:cs typeface="B Compset" panose="00000400000000000000" pitchFamily="2" charset="-78"/>
              </a:defRPr>
            </a:lvl4pPr>
            <a:lvl5pPr marL="2057400" indent="-228600">
              <a:defRPr kumimoji="1" sz="3200">
                <a:solidFill>
                  <a:schemeClr val="tx1"/>
                </a:solidFill>
                <a:latin typeface="Arial" panose="020B0604020202020204" pitchFamily="34" charset="0"/>
                <a:cs typeface="B Compset" panose="00000400000000000000" pitchFamily="2" charset="-78"/>
              </a:defRPr>
            </a:lvl5pPr>
            <a:lvl6pPr marL="25146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6pPr>
            <a:lvl7pPr marL="29718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7pPr>
            <a:lvl8pPr marL="34290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8pPr>
            <a:lvl9pPr marL="3886200" indent="-228600" eaLnBrk="0" fontAlgn="base" hangingPunct="0">
              <a:spcBef>
                <a:spcPct val="0"/>
              </a:spcBef>
              <a:spcAft>
                <a:spcPct val="0"/>
              </a:spcAft>
              <a:defRPr kumimoji="1" sz="3200">
                <a:solidFill>
                  <a:schemeClr val="tx1"/>
                </a:solidFill>
                <a:latin typeface="Arial" panose="020B0604020202020204" pitchFamily="34" charset="0"/>
                <a:cs typeface="B Compset" panose="00000400000000000000" pitchFamily="2" charset="-78"/>
              </a:defRPr>
            </a:lvl9pPr>
          </a:lstStyle>
          <a:p>
            <a:fld id="{C678A383-3E5C-41AE-840E-35B6FD3D6AB4}" type="slidenum">
              <a:rPr kumimoji="0" lang="fa-IR" altLang="en-US" sz="1200">
                <a:solidFill>
                  <a:srgbClr val="000000"/>
                </a:solidFill>
                <a:cs typeface="Arial" panose="020B0604020202020204" pitchFamily="34" charset="0"/>
              </a:rPr>
              <a:pPr/>
              <a:t>1</a:t>
            </a:fld>
            <a:endParaRPr kumimoji="0" lang="fa-IR" altLang="en-US" sz="1200">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A47E-3FB4-92C9-7050-4721F2DBB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6809F-3A12-4F50-ACDA-D7642A51D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46DDD-80D4-E4A2-6418-D6CE346509A1}"/>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D41D10B5-69FA-E9C5-1732-BB538ECDC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DE858-DED3-FB2C-377B-175BA706E6A1}"/>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98776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B65B-CFE1-5F6B-BF8C-1933617E2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F0C75-A1F4-85B1-42C6-DEB9683AB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82EC9-5CF0-EDF0-9308-22FAE63EA0A2}"/>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2C0129BA-1B92-68C4-8267-50ECA320E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D8476-6E0F-330A-E473-EB1557E0B450}"/>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409623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CF163-E48A-13E9-CD7A-A2ECBD015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A3F71-1C59-4F96-7AC8-9F4A083FF0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832F1-36AE-ADEE-A6DD-405585306956}"/>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70BDAEC6-4C4A-2421-63F4-39732F8DE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9971B-6BD2-7A99-783E-B773789680B8}"/>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49507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3" y="244484"/>
            <a:ext cx="11180233" cy="1431925"/>
          </a:xfrm>
        </p:spPr>
        <p:txBody>
          <a:bodyPr/>
          <a:lstStyle/>
          <a:p>
            <a:r>
              <a:rPr lang="en-US"/>
              <a:t>Click to edit Master title style</a:t>
            </a:r>
          </a:p>
        </p:txBody>
      </p:sp>
      <p:sp>
        <p:nvSpPr>
          <p:cNvPr id="3" name="Table Placeholder 2"/>
          <p:cNvSpPr>
            <a:spLocks noGrp="1"/>
          </p:cNvSpPr>
          <p:nvPr>
            <p:ph type="tbl" idx="1"/>
          </p:nvPr>
        </p:nvSpPr>
        <p:spPr>
          <a:xfrm>
            <a:off x="1117607" y="1905002"/>
            <a:ext cx="10676468" cy="41910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72E35BC4-3C0E-686B-C6B5-EBD90BD1EBA4}"/>
              </a:ext>
            </a:extLst>
          </p:cNvPr>
          <p:cNvSpPr>
            <a:spLocks noGrp="1"/>
          </p:cNvSpPr>
          <p:nvPr>
            <p:ph type="dt" sz="half" idx="10"/>
          </p:nvPr>
        </p:nvSpPr>
        <p:spPr>
          <a:xfrm>
            <a:off x="1117601" y="6245225"/>
            <a:ext cx="2535767" cy="476250"/>
          </a:xfrm>
        </p:spPr>
        <p:txBody>
          <a:bodyPr/>
          <a:lstStyle>
            <a:lvl1pPr>
              <a:defRPr>
                <a:solidFill>
                  <a:prstClr val="white"/>
                </a:solidFill>
              </a:defRPr>
            </a:lvl1pPr>
          </a:lstStyle>
          <a:p>
            <a:pPr>
              <a:defRPr/>
            </a:pPr>
            <a:endParaRPr lang="en-US"/>
          </a:p>
        </p:txBody>
      </p:sp>
      <p:sp>
        <p:nvSpPr>
          <p:cNvPr id="5" name="Footer Placeholder 4">
            <a:extLst>
              <a:ext uri="{FF2B5EF4-FFF2-40B4-BE49-F238E27FC236}">
                <a16:creationId xmlns:a16="http://schemas.microsoft.com/office/drawing/2014/main" id="{5F1C2CE6-6A1D-D1C0-B401-A826DD882378}"/>
              </a:ext>
            </a:extLst>
          </p:cNvPr>
          <p:cNvSpPr>
            <a:spLocks noGrp="1"/>
          </p:cNvSpPr>
          <p:nvPr>
            <p:ph type="ftr" sz="quarter" idx="11"/>
          </p:nvPr>
        </p:nvSpPr>
        <p:spPr>
          <a:xfrm>
            <a:off x="4572000" y="6245225"/>
            <a:ext cx="3860800" cy="476250"/>
          </a:xfrm>
        </p:spPr>
        <p:txBody>
          <a:bodyPr/>
          <a:lstStyle>
            <a:lvl1pPr>
              <a:defRPr>
                <a:solidFill>
                  <a:prstClr val="white"/>
                </a:solidFill>
              </a:defRPr>
            </a:lvl1pPr>
          </a:lstStyle>
          <a:p>
            <a:pPr>
              <a:defRPr/>
            </a:pPr>
            <a:r>
              <a:rPr lang="en-US"/>
              <a:t>nsk-Dr.Del</a:t>
            </a:r>
          </a:p>
        </p:txBody>
      </p:sp>
      <p:sp>
        <p:nvSpPr>
          <p:cNvPr id="6" name="Slide Number Placeholder 5">
            <a:extLst>
              <a:ext uri="{FF2B5EF4-FFF2-40B4-BE49-F238E27FC236}">
                <a16:creationId xmlns:a16="http://schemas.microsoft.com/office/drawing/2014/main" id="{09C2AA3F-D892-E9E4-90C4-C90D23D53D6C}"/>
              </a:ext>
            </a:extLst>
          </p:cNvPr>
          <p:cNvSpPr>
            <a:spLocks noGrp="1"/>
          </p:cNvSpPr>
          <p:nvPr>
            <p:ph type="sldNum" sz="quarter" idx="12"/>
          </p:nvPr>
        </p:nvSpPr>
        <p:spPr>
          <a:xfrm>
            <a:off x="9249834" y="6245225"/>
            <a:ext cx="2535767" cy="476250"/>
          </a:xfrm>
        </p:spPr>
        <p:txBody>
          <a:bodyPr/>
          <a:lstStyle>
            <a:lvl1pPr>
              <a:defRPr/>
            </a:lvl1pPr>
          </a:lstStyle>
          <a:p>
            <a:fld id="{386BE428-9337-44B6-A4EC-1A9841B68EC2}" type="slidenum">
              <a:rPr lang="en-US" altLang="en-US"/>
              <a:pPr/>
              <a:t>‹#›</a:t>
            </a:fld>
            <a:endParaRPr lang="en-US" altLang="en-US"/>
          </a:p>
        </p:txBody>
      </p:sp>
    </p:spTree>
    <p:extLst>
      <p:ext uri="{BB962C8B-B14F-4D97-AF65-F5344CB8AC3E}">
        <p14:creationId xmlns:p14="http://schemas.microsoft.com/office/powerpoint/2010/main" val="366447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D6EE-6884-9E4D-7FA7-6E898D6AA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28441-AFA4-F581-6ADE-646D9BD8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7FBDF-96D1-B59B-EC74-CE84EBAFA439}"/>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BFB85894-F9E4-1896-7656-F0BB5C115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1D39E-AA53-DC30-BAF7-B2627394F36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60602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FC22-79CE-7840-C1FF-0A5C89C99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0088D-1111-54E3-9FA0-BF9A1BCC4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CD2FC-CF29-7FB9-16A3-09185CB647DC}"/>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1022DBEF-ABBF-4FE2-1BFB-C552D1065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3B97D-027B-827C-2BB4-B9EF53DA2A2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09051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89F8-7B2D-E484-BBF5-DE2DF65E6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B0029-0CB0-6E0F-1F50-246E2A4E7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E7B57-D623-C816-1E92-C0EB3A8D2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17FFD-F1B6-178D-9591-FEA20BF8A7CC}"/>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6" name="Footer Placeholder 5">
            <a:extLst>
              <a:ext uri="{FF2B5EF4-FFF2-40B4-BE49-F238E27FC236}">
                <a16:creationId xmlns:a16="http://schemas.microsoft.com/office/drawing/2014/main" id="{9BB3B7FD-65A2-FFD5-1100-3B15DABD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C1141-15E0-E286-407E-DCEB4218AF16}"/>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54320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0D61-517A-0476-EDB2-C7FB99595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B532-0E0C-0E0E-64A1-2D6D8F098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7EE5D-4BBF-F4EB-2898-D6822FE60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55207-30C9-5E10-3CAB-8B17623D1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84DCD8-9F8A-4C52-1279-127C6BDC1E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A98E73-D337-BE93-4295-501ADF5A8BD6}"/>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8" name="Footer Placeholder 7">
            <a:extLst>
              <a:ext uri="{FF2B5EF4-FFF2-40B4-BE49-F238E27FC236}">
                <a16:creationId xmlns:a16="http://schemas.microsoft.com/office/drawing/2014/main" id="{20EE6632-942D-19BC-BA7E-8BDC9C927C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DC8E68-1A1D-1E76-59A2-52413C3D78B4}"/>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62778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2CC7-06D2-54CF-9174-E0717CA30B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FDB79-7C34-478D-5762-484AC4C9FEED}"/>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4" name="Footer Placeholder 3">
            <a:extLst>
              <a:ext uri="{FF2B5EF4-FFF2-40B4-BE49-F238E27FC236}">
                <a16:creationId xmlns:a16="http://schemas.microsoft.com/office/drawing/2014/main" id="{35CFDF3B-3454-E69C-91D5-81F82D1A8F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E94F6-1881-AA3D-771F-EB1280E1AE95}"/>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96919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3891E-CE43-A116-6B61-FF57A8C2ED5B}"/>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3" name="Footer Placeholder 2">
            <a:extLst>
              <a:ext uri="{FF2B5EF4-FFF2-40B4-BE49-F238E27FC236}">
                <a16:creationId xmlns:a16="http://schemas.microsoft.com/office/drawing/2014/main" id="{9A6150BC-7986-FE01-28D4-0D1CA9C25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03D7D-E3F0-B292-A3C3-2AEFC3BA077B}"/>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263778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3431-7169-D6D5-78FE-28E4C8981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663ABF-6650-251C-0A78-01F2CE797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30947-542F-8CF8-6679-6B3AFFA45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BB3A1-52D8-B9FC-9081-B8B3C667C018}"/>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6" name="Footer Placeholder 5">
            <a:extLst>
              <a:ext uri="{FF2B5EF4-FFF2-40B4-BE49-F238E27FC236}">
                <a16:creationId xmlns:a16="http://schemas.microsoft.com/office/drawing/2014/main" id="{78BCC8B8-7E28-D200-E5F2-9CF733C81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5FA4E-2A39-64C8-4493-050D53BBC8A8}"/>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130909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9307-962D-A4D6-EA6C-0A8763985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6A34F-CA81-CBA0-745D-EBF559E39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A5C41-1179-89DB-313B-63241A927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42CAA-B38D-AB25-72A5-BE88C3C2D178}"/>
              </a:ext>
            </a:extLst>
          </p:cNvPr>
          <p:cNvSpPr>
            <a:spLocks noGrp="1"/>
          </p:cNvSpPr>
          <p:nvPr>
            <p:ph type="dt" sz="half" idx="10"/>
          </p:nvPr>
        </p:nvSpPr>
        <p:spPr/>
        <p:txBody>
          <a:bodyPr/>
          <a:lstStyle/>
          <a:p>
            <a:fld id="{C418589F-E7C6-41E2-B98A-0BCD6604C303}" type="datetimeFigureOut">
              <a:rPr lang="en-US" smtClean="0"/>
              <a:t>11/22/2025</a:t>
            </a:fld>
            <a:endParaRPr lang="en-US"/>
          </a:p>
        </p:txBody>
      </p:sp>
      <p:sp>
        <p:nvSpPr>
          <p:cNvPr id="6" name="Footer Placeholder 5">
            <a:extLst>
              <a:ext uri="{FF2B5EF4-FFF2-40B4-BE49-F238E27FC236}">
                <a16:creationId xmlns:a16="http://schemas.microsoft.com/office/drawing/2014/main" id="{F3B80047-FF69-5599-5173-BEDEF161D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01175-680C-6963-A4AC-FAB1E3DB48E6}"/>
              </a:ext>
            </a:extLst>
          </p:cNvPr>
          <p:cNvSpPr>
            <a:spLocks noGrp="1"/>
          </p:cNvSpPr>
          <p:nvPr>
            <p:ph type="sldNum" sz="quarter" idx="12"/>
          </p:nvPr>
        </p:nvSpPr>
        <p:spPr/>
        <p:txBody>
          <a:bodyPr/>
          <a:lstStyle/>
          <a:p>
            <a:fld id="{07B70FEC-8E3E-49EA-ADD3-ABC09754B6B7}" type="slidenum">
              <a:rPr lang="en-US" smtClean="0"/>
              <a:t>‹#›</a:t>
            </a:fld>
            <a:endParaRPr lang="en-US"/>
          </a:p>
        </p:txBody>
      </p:sp>
    </p:spTree>
    <p:extLst>
      <p:ext uri="{BB962C8B-B14F-4D97-AF65-F5344CB8AC3E}">
        <p14:creationId xmlns:p14="http://schemas.microsoft.com/office/powerpoint/2010/main" val="96798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76418-BE14-FC10-DA51-05B8C72D5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6BCBA-2C9A-07B0-856C-32594C824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07084-74E8-0F01-95D7-DF47FFE96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8589F-E7C6-41E2-B98A-0BCD6604C303}" type="datetimeFigureOut">
              <a:rPr lang="en-US" smtClean="0"/>
              <a:t>11/22/2025</a:t>
            </a:fld>
            <a:endParaRPr lang="en-US"/>
          </a:p>
        </p:txBody>
      </p:sp>
      <p:sp>
        <p:nvSpPr>
          <p:cNvPr id="5" name="Footer Placeholder 4">
            <a:extLst>
              <a:ext uri="{FF2B5EF4-FFF2-40B4-BE49-F238E27FC236}">
                <a16:creationId xmlns:a16="http://schemas.microsoft.com/office/drawing/2014/main" id="{24AE6077-AB13-B2AB-59AD-DBA2586C5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0DA5C-A166-780C-5ECA-716FC4BC7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70FEC-8E3E-49EA-ADD3-ABC09754B6B7}" type="slidenum">
              <a:rPr lang="en-US" smtClean="0"/>
              <a:t>‹#›</a:t>
            </a:fld>
            <a:endParaRPr lang="en-US"/>
          </a:p>
        </p:txBody>
      </p:sp>
    </p:spTree>
    <p:extLst>
      <p:ext uri="{BB962C8B-B14F-4D97-AF65-F5344CB8AC3E}">
        <p14:creationId xmlns:p14="http://schemas.microsoft.com/office/powerpoint/2010/main" val="2467194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a:extLst>
              <a:ext uri="{FF2B5EF4-FFF2-40B4-BE49-F238E27FC236}">
                <a16:creationId xmlns:a16="http://schemas.microsoft.com/office/drawing/2014/main" id="{C8F870B4-E34C-674C-CD90-6904B96E3754}"/>
              </a:ext>
            </a:extLst>
          </p:cNvPr>
          <p:cNvSpPr>
            <a:spLocks noGrp="1" noChangeArrowheads="1"/>
          </p:cNvSpPr>
          <p:nvPr>
            <p:ph idx="1"/>
          </p:nvPr>
        </p:nvSpPr>
        <p:spPr>
          <a:xfrm>
            <a:off x="2024063" y="908050"/>
            <a:ext cx="8183562" cy="5761038"/>
          </a:xfrm>
        </p:spPr>
        <p:txBody>
          <a:bodyPr/>
          <a:lstStyle/>
          <a:p>
            <a:pPr algn="r" rtl="1" eaLnBrk="1" hangingPunct="1">
              <a:lnSpc>
                <a:spcPct val="150000"/>
              </a:lnSpc>
            </a:pPr>
            <a:r>
              <a:rPr lang="fa-IR" altLang="en-US" sz="3600" b="1">
                <a:cs typeface="B Roya" panose="00000400000000000000" pitchFamily="2" charset="-78"/>
              </a:rPr>
              <a:t>اندازه گيري يد ادرار </a:t>
            </a:r>
            <a:r>
              <a:rPr lang="fa-IR" altLang="en-US" sz="3600" b="1" u="sng">
                <a:cs typeface="B Roya" panose="00000400000000000000" pitchFamily="2" charset="-78"/>
              </a:rPr>
              <a:t>مهمترين شاخص پايش برنامه  </a:t>
            </a:r>
            <a:r>
              <a:rPr lang="fa-IR" altLang="en-US" sz="3600" b="1">
                <a:cs typeface="B Roya" panose="00000400000000000000" pitchFamily="2" charset="-78"/>
              </a:rPr>
              <a:t>است زيرا اگر يددفعي مناسب باشد نشان دهنده </a:t>
            </a:r>
            <a:r>
              <a:rPr lang="fa-IR" altLang="en-US" sz="3600" b="1" u="sng">
                <a:cs typeface="B Roya" panose="00000400000000000000" pitchFamily="2" charset="-78"/>
              </a:rPr>
              <a:t>کفایت يد دريافتي </a:t>
            </a:r>
            <a:r>
              <a:rPr lang="fa-IR" altLang="en-US" sz="3600" b="1">
                <a:cs typeface="B Roya" panose="00000400000000000000" pitchFamily="2" charset="-78"/>
              </a:rPr>
              <a:t>است.</a:t>
            </a:r>
          </a:p>
          <a:p>
            <a:pPr algn="r" rtl="1" eaLnBrk="1" hangingPunct="1">
              <a:lnSpc>
                <a:spcPct val="150000"/>
              </a:lnSpc>
            </a:pPr>
            <a:r>
              <a:rPr lang="ar-SA" altLang="en-US" sz="3200" b="1">
                <a:cs typeface="B Roya" panose="00000400000000000000" pitchFamily="2" charset="-78"/>
              </a:rPr>
              <a:t>مطلوب ترين روش حصول اطمينان از كفايت دريافت يد از طريق رژيم غذايي</a:t>
            </a:r>
            <a:endParaRPr lang="fa-IR" altLang="en-US" sz="3200" b="1">
              <a:cs typeface="B Roya" panose="00000400000000000000" pitchFamily="2" charset="-78"/>
            </a:endParaRPr>
          </a:p>
        </p:txBody>
      </p:sp>
      <p:sp>
        <p:nvSpPr>
          <p:cNvPr id="6146" name="Rectangle 4">
            <a:extLst>
              <a:ext uri="{FF2B5EF4-FFF2-40B4-BE49-F238E27FC236}">
                <a16:creationId xmlns:a16="http://schemas.microsoft.com/office/drawing/2014/main" id="{76FA3998-1EB2-E5B2-34B0-7ACCFCBB8278}"/>
              </a:ext>
            </a:extLst>
          </p:cNvPr>
          <p:cNvSpPr>
            <a:spLocks noGrp="1" noChangeArrowheads="1"/>
          </p:cNvSpPr>
          <p:nvPr>
            <p:ph type="title"/>
          </p:nvPr>
        </p:nvSpPr>
        <p:spPr>
          <a:xfrm>
            <a:off x="2024063" y="428625"/>
            <a:ext cx="8183562" cy="407988"/>
          </a:xfrm>
        </p:spPr>
        <p:txBody>
          <a:bodyPr>
            <a:normAutofit fontScale="90000"/>
          </a:bodyPr>
          <a:lstStyle/>
          <a:p>
            <a:pPr algn="ctr" eaLnBrk="1" hangingPunct="1"/>
            <a:r>
              <a:rPr lang="fa-IR" altLang="en-US" sz="5400">
                <a:solidFill>
                  <a:srgbClr val="FF0000"/>
                </a:solidFill>
                <a:ea typeface="2  Kamran Outline"/>
                <a:cs typeface="2  Kamran Outline"/>
              </a:rPr>
              <a:t>پايش يد ادرار</a:t>
            </a:r>
            <a:endParaRPr lang="en-US" altLang="en-US" sz="5400">
              <a:solidFill>
                <a:srgbClr val="FF0000"/>
              </a:solidFill>
              <a:ea typeface="2  Kamran Outline"/>
              <a:cs typeface="2  Kamran Outline"/>
            </a:endParaRPr>
          </a:p>
        </p:txBody>
      </p:sp>
      <p:pic>
        <p:nvPicPr>
          <p:cNvPr id="155652" name="Picture 3" descr="23154_2007101954.jpg">
            <a:extLst>
              <a:ext uri="{FF2B5EF4-FFF2-40B4-BE49-F238E27FC236}">
                <a16:creationId xmlns:a16="http://schemas.microsoft.com/office/drawing/2014/main" id="{B0727C94-56E2-71E5-791E-846A10A307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4652964"/>
            <a:ext cx="20716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0D64-478E-E178-958A-C8DD578CE2C7}"/>
              </a:ext>
            </a:extLst>
          </p:cNvPr>
          <p:cNvSpPr>
            <a:spLocks noGrp="1"/>
          </p:cNvSpPr>
          <p:nvPr>
            <p:ph type="title"/>
          </p:nvPr>
        </p:nvSpPr>
        <p:spPr/>
        <p:txBody>
          <a:bodyPr/>
          <a:lstStyle/>
          <a:p>
            <a:pPr algn="ctr" rtl="1"/>
            <a:r>
              <a:rPr lang="fa-IR" dirty="0"/>
              <a:t>انتظارات در اجرای برنامه پیشگیری و کنترل اختلالات ناشی از کمبود ید(</a:t>
            </a:r>
            <a:r>
              <a:rPr lang="en-US" dirty="0"/>
              <a:t>IDD</a:t>
            </a:r>
            <a:r>
              <a:rPr lang="fa-IR" dirty="0"/>
              <a:t>)</a:t>
            </a:r>
            <a:endParaRPr lang="en-US" dirty="0"/>
          </a:p>
        </p:txBody>
      </p:sp>
      <p:sp>
        <p:nvSpPr>
          <p:cNvPr id="3" name="Content Placeholder 2">
            <a:extLst>
              <a:ext uri="{FF2B5EF4-FFF2-40B4-BE49-F238E27FC236}">
                <a16:creationId xmlns:a16="http://schemas.microsoft.com/office/drawing/2014/main" id="{72D9EEB6-E059-E3CD-6F76-4C3C6D4AB090}"/>
              </a:ext>
            </a:extLst>
          </p:cNvPr>
          <p:cNvSpPr>
            <a:spLocks noGrp="1"/>
          </p:cNvSpPr>
          <p:nvPr>
            <p:ph idx="1"/>
          </p:nvPr>
        </p:nvSpPr>
        <p:spPr/>
        <p:txBody>
          <a:bodyPr/>
          <a:lstStyle/>
          <a:p>
            <a:pPr algn="r" rtl="1"/>
            <a:r>
              <a:rPr lang="fa-IR" dirty="0"/>
              <a:t>کلیه بهورزان جلسات آموزشی گروهی برای سفیران سلامت، رابطین، جوانان و سایر افراد جامعه تحت پوشش در زمینه لزوم مصرف نمک یددار تصفیه شده بجای نمک های رنگی و نمک دریا و به ویژه مادران باردار و شیرده در زمینه مصرف مکمل های حاوی ید برگزار نمایند.</a:t>
            </a:r>
          </a:p>
          <a:p>
            <a:pPr algn="r" rtl="1"/>
            <a:endParaRPr lang="en-US" dirty="0"/>
          </a:p>
        </p:txBody>
      </p:sp>
    </p:spTree>
    <p:extLst>
      <p:ext uri="{BB962C8B-B14F-4D97-AF65-F5344CB8AC3E}">
        <p14:creationId xmlns:p14="http://schemas.microsoft.com/office/powerpoint/2010/main" val="372365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C4C76D36-B745-F144-E139-8E3178D1BB0B}"/>
              </a:ext>
            </a:extLst>
          </p:cNvPr>
          <p:cNvSpPr>
            <a:spLocks noGrp="1"/>
          </p:cNvSpPr>
          <p:nvPr>
            <p:ph type="title"/>
          </p:nvPr>
        </p:nvSpPr>
        <p:spPr>
          <a:solidFill>
            <a:srgbClr val="FFDDFF"/>
          </a:solidFill>
        </p:spPr>
        <p:txBody>
          <a:bodyPr/>
          <a:lstStyle/>
          <a:p>
            <a:pPr algn="ctr" rtl="1"/>
            <a:r>
              <a:rPr lang="fa-IR" altLang="en-US" sz="2800" b="1">
                <a:solidFill>
                  <a:srgbClr val="002060"/>
                </a:solidFill>
                <a:cs typeface="B Lotus" panose="00000400000000000000" pitchFamily="2" charset="-78"/>
              </a:rPr>
              <a:t>مقدار قابل قبول نمک براساس آخرین دستورعمل دفتر بهبود تغذیه جامعه در سال 1403  </a:t>
            </a:r>
            <a:endParaRPr lang="en-US" altLang="en-US" sz="2800" b="1">
              <a:solidFill>
                <a:srgbClr val="002060"/>
              </a:solidFill>
              <a:cs typeface="B Lotus" panose="00000400000000000000" pitchFamily="2" charset="-78"/>
            </a:endParaRPr>
          </a:p>
        </p:txBody>
      </p:sp>
      <p:pic>
        <p:nvPicPr>
          <p:cNvPr id="129027" name="Content Placeholder 3">
            <a:extLst>
              <a:ext uri="{FF2B5EF4-FFF2-40B4-BE49-F238E27FC236}">
                <a16:creationId xmlns:a16="http://schemas.microsoft.com/office/drawing/2014/main" id="{3830A48A-4361-FA55-ABED-641543F37D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1" y="2565400"/>
            <a:ext cx="6697663" cy="20701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a:extLst>
              <a:ext uri="{FF2B5EF4-FFF2-40B4-BE49-F238E27FC236}">
                <a16:creationId xmlns:a16="http://schemas.microsoft.com/office/drawing/2014/main" id="{AB9558A6-DA70-0042-1904-95BCCB6FA6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555625" indent="-212725"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855663" indent="-169863"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198563" indent="-169863"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1541463" indent="-169863"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19986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4558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29130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370263" indent="-169863"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FontTx/>
              <a:buNone/>
            </a:pPr>
            <a:fld id="{D637229F-E0DA-480A-9E68-9955BE34D87F}" type="slidenum">
              <a:rPr lang="en-US" altLang="en-US" sz="900">
                <a:solidFill>
                  <a:srgbClr val="B5A788"/>
                </a:solidFill>
                <a:latin typeface="Times New Roman" panose="02020603050405020304" pitchFamily="18" charset="0"/>
                <a:cs typeface="Times New Roman" panose="02020603050405020304" pitchFamily="18" charset="0"/>
              </a:rPr>
              <a:pPr>
                <a:lnSpc>
                  <a:spcPct val="100000"/>
                </a:lnSpc>
                <a:spcBef>
                  <a:spcPct val="0"/>
                </a:spcBef>
                <a:buFontTx/>
                <a:buNone/>
              </a:pPr>
              <a:t>2</a:t>
            </a:fld>
            <a:endParaRPr lang="en-US" altLang="en-US" sz="900">
              <a:solidFill>
                <a:srgbClr val="B5A78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23BCBA72-C320-A204-B613-BF4D673BC711}"/>
              </a:ext>
            </a:extLst>
          </p:cNvPr>
          <p:cNvSpPr txBox="1">
            <a:spLocks/>
          </p:cNvSpPr>
          <p:nvPr/>
        </p:nvSpPr>
        <p:spPr>
          <a:xfrm>
            <a:off x="1827214" y="1209675"/>
            <a:ext cx="8537575" cy="806450"/>
          </a:xfrm>
          <a:prstGeom prst="rect">
            <a:avLst/>
          </a:prstGeom>
          <a:gradFill>
            <a:gsLst>
              <a:gs pos="84050">
                <a:schemeClr val="accent1">
                  <a:lumMod val="20000"/>
                  <a:lumOff val="80000"/>
                </a:schemeClr>
              </a:gs>
              <a:gs pos="37000">
                <a:srgbClr val="F8CCAE"/>
              </a:gs>
              <a:gs pos="0">
                <a:schemeClr val="bg2">
                  <a:tint val="98000"/>
                  <a:satMod val="130000"/>
                  <a:shade val="90000"/>
                  <a:lumMod val="103000"/>
                </a:schemeClr>
              </a:gs>
              <a:gs pos="100000">
                <a:schemeClr val="bg2">
                  <a:shade val="63000"/>
                  <a:satMod val="120000"/>
                </a:schemeClr>
              </a:gs>
            </a:gsLst>
            <a:lin ang="5400000" scaled="0"/>
          </a:gradFill>
        </p:spPr>
        <p:txBody>
          <a:bodyPr lIns="68580" tIns="34291" rIns="68580" bIns="34291"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rtl="1">
              <a:defRPr/>
            </a:pPr>
            <a:r>
              <a:rPr lang="fa-IR"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t>شاخص اپیدمیولوژیک میانه ید ادرار دانش آموزان در ارزیابی وضعیت تغذیه ای ید </a:t>
            </a:r>
            <a:br>
              <a:rPr lang="en-US"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br>
            <a:r>
              <a:rPr lang="en-US" sz="2400" b="1" dirty="0">
                <a:solidFill>
                  <a:prstClr val="black"/>
                </a:solidFill>
                <a:effectLst>
                  <a:outerShdw blurRad="38100" dist="38100" dir="2700000" algn="tl">
                    <a:srgbClr val="000000">
                      <a:alpha val="43137"/>
                    </a:srgbClr>
                  </a:outerShdw>
                </a:effectLst>
                <a:latin typeface="Calibri" panose="020F0502020204030204"/>
                <a:cs typeface="B Roya" panose="00000400000000000000" pitchFamily="2" charset="-78"/>
              </a:rPr>
              <a:t> </a:t>
            </a:r>
          </a:p>
        </p:txBody>
      </p:sp>
      <p:graphicFrame>
        <p:nvGraphicFramePr>
          <p:cNvPr id="9" name="Table 8">
            <a:extLst>
              <a:ext uri="{FF2B5EF4-FFF2-40B4-BE49-F238E27FC236}">
                <a16:creationId xmlns:a16="http://schemas.microsoft.com/office/drawing/2014/main" id="{DF70C73E-A8A3-4F64-FA0A-EEAC14BC6756}"/>
              </a:ext>
            </a:extLst>
          </p:cNvPr>
          <p:cNvGraphicFramePr>
            <a:graphicFrameLocks noGrp="1"/>
          </p:cNvGraphicFramePr>
          <p:nvPr>
            <p:extLst>
              <p:ext uri="{D42A27DB-BD31-4B8C-83A1-F6EECF244321}">
                <p14:modId xmlns:p14="http://schemas.microsoft.com/office/powerpoint/2010/main" val="1363617425"/>
              </p:ext>
            </p:extLst>
          </p:nvPr>
        </p:nvGraphicFramePr>
        <p:xfrm>
          <a:off x="2835275" y="2413000"/>
          <a:ext cx="6318250" cy="2757486"/>
        </p:xfrm>
        <a:graphic>
          <a:graphicData uri="http://schemas.openxmlformats.org/drawingml/2006/table">
            <a:tbl>
              <a:tblPr/>
              <a:tblGrid>
                <a:gridCol w="3159125">
                  <a:extLst>
                    <a:ext uri="{9D8B030D-6E8A-4147-A177-3AD203B41FA5}">
                      <a16:colId xmlns:a16="http://schemas.microsoft.com/office/drawing/2014/main" val="2718028890"/>
                    </a:ext>
                  </a:extLst>
                </a:gridCol>
                <a:gridCol w="3159125">
                  <a:extLst>
                    <a:ext uri="{9D8B030D-6E8A-4147-A177-3AD203B41FA5}">
                      <a16:colId xmlns:a16="http://schemas.microsoft.com/office/drawing/2014/main" val="750853888"/>
                    </a:ext>
                  </a:extLst>
                </a:gridCol>
              </a:tblGrid>
              <a:tr h="684910">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وضعیت تغذیه ای ید</a:t>
                      </a:r>
                      <a:endPar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میانه ید ادرار</a:t>
                      </a:r>
                      <a:r>
                        <a:rPr kumimoji="0" lang="fa-IR"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 </a:t>
                      </a:r>
                    </a:p>
                    <a:p>
                      <a:pPr marL="0" marR="0" lvl="0" indent="0" algn="ctr" defTabSz="684213" rtl="0" eaLnBrk="1" fontAlgn="base" latinLnBrk="0" hangingPunct="1">
                        <a:lnSpc>
                          <a:spcPct val="107000"/>
                        </a:lnSpc>
                        <a:spcBef>
                          <a:spcPct val="0"/>
                        </a:spcBef>
                        <a:spcAft>
                          <a:spcPct val="0"/>
                        </a:spcAft>
                        <a:buClrTx/>
                        <a:buSzTx/>
                        <a:buFontTx/>
                        <a:buNone/>
                        <a:tabLst/>
                      </a:pPr>
                      <a:r>
                        <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B Nazanin" panose="00000400000000000000" pitchFamily="2" charset="-78"/>
                        </a:rPr>
                        <a:t>mU/L</a:t>
                      </a:r>
                      <a:endParaRPr kumimoji="0" lang="en-US" altLang="en-US" sz="2100" b="1" i="0" u="none" strike="noStrike" cap="none" normalizeH="0" baseline="0">
                        <a:ln>
                          <a:noFill/>
                        </a:ln>
                        <a:solidFill>
                          <a:srgbClr val="FF0000"/>
                        </a:solidFill>
                        <a:effectLst>
                          <a:outerShdw blurRad="38100" dist="38100" dir="2700000" algn="tl">
                            <a:srgbClr val="000000"/>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94185520"/>
                  </a:ext>
                </a:extLst>
              </a:tr>
              <a:tr h="587177">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شدید</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9128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9128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9128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9128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9128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9128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&lt;</a:t>
                      </a: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20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endParaRPr>
                    </a:p>
                    <a:p>
                      <a:pPr marL="0" marR="0" lvl="0" indent="0" algn="ctr" defTabSz="912813" rtl="0" eaLnBrk="1" fontAlgn="base" latinLnBrk="0" hangingPunct="1">
                        <a:lnSpc>
                          <a:spcPct val="107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459457"/>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متوسط</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49-20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92015847"/>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کمبود ید خفیف</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99-50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615516229"/>
                  </a:ext>
                </a:extLst>
              </a:tr>
              <a:tr h="495133">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0"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کفایت ید</a:t>
                      </a:r>
                      <a:endParaRPr kumimoji="0" lang="en-US" altLang="en-US" sz="1800" b="1"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defTabSz="684213">
                        <a:lnSpc>
                          <a:spcPct val="90000"/>
                        </a:lnSpc>
                        <a:spcBef>
                          <a:spcPts val="750"/>
                        </a:spcBef>
                        <a:buFont typeface="Arial" panose="020B0604020202020204" pitchFamily="34" charset="0"/>
                        <a:defRPr sz="1900">
                          <a:solidFill>
                            <a:schemeClr val="tx1"/>
                          </a:solidFill>
                          <a:latin typeface="Calibri" panose="020F0502020204030204" pitchFamily="34" charset="0"/>
                          <a:cs typeface="Arial" panose="020B0604020202020204" pitchFamily="34" charset="0"/>
                        </a:defRPr>
                      </a:lvl1pPr>
                      <a:lvl2pPr marL="742950" indent="-285750" defTabSz="684213">
                        <a:lnSpc>
                          <a:spcPct val="90000"/>
                        </a:lnSpc>
                        <a:spcBef>
                          <a:spcPts val="375"/>
                        </a:spcBef>
                        <a:buFont typeface="Arial" panose="020B0604020202020204" pitchFamily="34" charset="0"/>
                        <a:defRPr sz="1600">
                          <a:solidFill>
                            <a:schemeClr val="tx1"/>
                          </a:solidFill>
                          <a:latin typeface="Calibri" panose="020F0502020204030204" pitchFamily="34" charset="0"/>
                          <a:cs typeface="Arial" panose="020B0604020202020204" pitchFamily="34" charset="0"/>
                        </a:defRPr>
                      </a:lvl2pPr>
                      <a:lvl3pPr marL="1143000" indent="-228600" defTabSz="684213">
                        <a:lnSpc>
                          <a:spcPct val="90000"/>
                        </a:lnSpc>
                        <a:spcBef>
                          <a:spcPts val="375"/>
                        </a:spcBef>
                        <a:buFont typeface="Arial" panose="020B0604020202020204" pitchFamily="34" charset="0"/>
                        <a:defRPr sz="1300">
                          <a:solidFill>
                            <a:schemeClr val="tx1"/>
                          </a:solidFill>
                          <a:latin typeface="Calibri" panose="020F0502020204030204" pitchFamily="34" charset="0"/>
                          <a:cs typeface="Arial" panose="020B0604020202020204" pitchFamily="34" charset="0"/>
                        </a:defRPr>
                      </a:lvl3pPr>
                      <a:lvl4pPr marL="16002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4pPr>
                      <a:lvl5pPr marL="2057400" indent="-228600" defTabSz="684213">
                        <a:lnSpc>
                          <a:spcPct val="90000"/>
                        </a:lnSpc>
                        <a:spcBef>
                          <a:spcPts val="375"/>
                        </a:spcBef>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5pPr>
                      <a:lvl6pPr marL="25146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6pPr>
                      <a:lvl7pPr marL="29718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7pPr>
                      <a:lvl8pPr marL="34290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8pPr>
                      <a:lvl9pPr marL="3886200" indent="-228600" defTabSz="684213"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cs typeface="Arial" panose="020B0604020202020204" pitchFamily="34" charset="0"/>
                        </a:defRPr>
                      </a:lvl9pPr>
                    </a:lstStyle>
                    <a:p>
                      <a:pPr marL="0" marR="0" lvl="0" indent="0" algn="ctr" defTabSz="684213" rtl="1" eaLnBrk="1" fontAlgn="base" latinLnBrk="0" hangingPunct="1">
                        <a:lnSpc>
                          <a:spcPct val="107000"/>
                        </a:lnSpc>
                        <a:spcBef>
                          <a:spcPct val="0"/>
                        </a:spcBef>
                        <a:spcAft>
                          <a:spcPct val="0"/>
                        </a:spcAft>
                        <a:buClrTx/>
                        <a:buSzTx/>
                        <a:buFontTx/>
                        <a:buNone/>
                        <a:tabLst/>
                      </a:pPr>
                      <a:r>
                        <a:rPr kumimoji="0" lang="ar-SA"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B Nazanin" panose="00000400000000000000" pitchFamily="2" charset="-78"/>
                        </a:rPr>
                        <a:t>200-100</a:t>
                      </a:r>
                      <a:endParaRPr kumimoji="0" lang="en-US" altLang="en-US" sz="1800" b="1" i="0" u="none"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8922774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1DA43C3-8DA0-3150-9F7E-907851389E13}"/>
              </a:ext>
            </a:extLst>
          </p:cNvPr>
          <p:cNvSpPr>
            <a:spLocks noGrp="1" noChangeArrowheads="1"/>
          </p:cNvSpPr>
          <p:nvPr>
            <p:ph type="title"/>
          </p:nvPr>
        </p:nvSpPr>
        <p:spPr>
          <a:xfrm>
            <a:off x="2209800" y="1"/>
            <a:ext cx="7772400" cy="1223963"/>
          </a:xfrm>
          <a:solidFill>
            <a:schemeClr val="accent5">
              <a:lumMod val="20000"/>
              <a:lumOff val="80000"/>
            </a:schemeClr>
          </a:solidFill>
        </p:spPr>
        <p:txBody>
          <a:bodyPr>
            <a:normAutofit fontScale="90000"/>
          </a:bodyPr>
          <a:lstStyle/>
          <a:p>
            <a:pPr algn="ctr" rtl="1">
              <a:defRPr/>
            </a:pPr>
            <a:r>
              <a:rPr lang="fa-IR" altLang="en-US" sz="2700" b="1" dirty="0">
                <a:solidFill>
                  <a:srgbClr val="7030A0"/>
                </a:solidFill>
                <a:cs typeface="B Nazanin" panose="00000400000000000000" pitchFamily="2" charset="-78"/>
              </a:rPr>
              <a:t>دستورعمل ابلاغی دفتر بهبود تغذیه جامعه-سال 1395</a:t>
            </a:r>
            <a:br>
              <a:rPr lang="fa-IR" altLang="en-US" sz="2800" b="1" dirty="0">
                <a:solidFill>
                  <a:schemeClr val="accent2">
                    <a:lumMod val="50000"/>
                  </a:schemeClr>
                </a:solidFill>
                <a:cs typeface="B Titr" panose="00000700000000000000" pitchFamily="2" charset="-78"/>
              </a:rPr>
            </a:br>
            <a:r>
              <a:rPr lang="fa-IR" altLang="en-US" sz="2800" b="1" dirty="0">
                <a:solidFill>
                  <a:schemeClr val="accent2">
                    <a:lumMod val="50000"/>
                  </a:schemeClr>
                </a:solidFill>
                <a:cs typeface="B Titr" panose="00000700000000000000" pitchFamily="2" charset="-78"/>
              </a:rPr>
              <a:t>حدود میانه ید ادرار دانش آموزان و مادران بارداربرای تعیین کفایت دریافت ید جامعه</a:t>
            </a:r>
            <a:endParaRPr lang="en-US" altLang="en-US" sz="2800" dirty="0">
              <a:solidFill>
                <a:schemeClr val="accent2">
                  <a:lumMod val="50000"/>
                </a:schemeClr>
              </a:solidFill>
              <a:cs typeface="B Titr" panose="00000700000000000000" pitchFamily="2" charset="-78"/>
            </a:endParaRPr>
          </a:p>
        </p:txBody>
      </p:sp>
      <p:pic>
        <p:nvPicPr>
          <p:cNvPr id="192515" name="Content Placeholder 4">
            <a:extLst>
              <a:ext uri="{FF2B5EF4-FFF2-40B4-BE49-F238E27FC236}">
                <a16:creationId xmlns:a16="http://schemas.microsoft.com/office/drawing/2014/main" id="{68381159-BEB2-15C4-B179-E5D4BB6972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23963"/>
            <a:ext cx="9144000" cy="55181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37F9F9-F760-EF9C-82D6-5442FC158ACB}"/>
              </a:ext>
            </a:extLst>
          </p:cNvPr>
          <p:cNvGraphicFramePr>
            <a:graphicFrameLocks noGrp="1"/>
          </p:cNvGraphicFramePr>
          <p:nvPr>
            <p:extLst>
              <p:ext uri="{D42A27DB-BD31-4B8C-83A1-F6EECF244321}">
                <p14:modId xmlns:p14="http://schemas.microsoft.com/office/powerpoint/2010/main" val="3436856769"/>
              </p:ext>
            </p:extLst>
          </p:nvPr>
        </p:nvGraphicFramePr>
        <p:xfrm>
          <a:off x="2139951" y="2060575"/>
          <a:ext cx="7596187" cy="3690938"/>
        </p:xfrm>
        <a:graphic>
          <a:graphicData uri="http://schemas.openxmlformats.org/drawingml/2006/table">
            <a:tbl>
              <a:tblPr/>
              <a:tblGrid>
                <a:gridCol w="2146177">
                  <a:extLst>
                    <a:ext uri="{9D8B030D-6E8A-4147-A177-3AD203B41FA5}">
                      <a16:colId xmlns:a16="http://schemas.microsoft.com/office/drawing/2014/main" val="20000"/>
                    </a:ext>
                  </a:extLst>
                </a:gridCol>
                <a:gridCol w="874979">
                  <a:extLst>
                    <a:ext uri="{9D8B030D-6E8A-4147-A177-3AD203B41FA5}">
                      <a16:colId xmlns:a16="http://schemas.microsoft.com/office/drawing/2014/main" val="20001"/>
                    </a:ext>
                  </a:extLst>
                </a:gridCol>
                <a:gridCol w="79087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903833">
                  <a:extLst>
                    <a:ext uri="{9D8B030D-6E8A-4147-A177-3AD203B41FA5}">
                      <a16:colId xmlns:a16="http://schemas.microsoft.com/office/drawing/2014/main" val="3727269537"/>
                    </a:ext>
                  </a:extLst>
                </a:gridCol>
              </a:tblGrid>
              <a:tr h="901802">
                <a:tc>
                  <a:txBody>
                    <a:bodyPr/>
                    <a:lstStyle/>
                    <a:p>
                      <a:pPr marL="0" marR="0" algn="ctr">
                        <a:lnSpc>
                          <a:spcPct val="115000"/>
                        </a:lnSpc>
                        <a:spcBef>
                          <a:spcPts val="0"/>
                        </a:spcBef>
                        <a:spcAft>
                          <a:spcPts val="0"/>
                        </a:spcAft>
                      </a:pPr>
                      <a:r>
                        <a:rPr lang="en-US" sz="1900" b="1" kern="1200" dirty="0">
                          <a:solidFill>
                            <a:schemeClr val="tx1"/>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B Mitra" panose="00000400000000000000" pitchFamily="2" charset="-78"/>
                        </a:rPr>
                        <a:t> </a:t>
                      </a:r>
                      <a:r>
                        <a:rPr lang="fa-IR" sz="1900" b="1" kern="1200" dirty="0">
                          <a:solidFill>
                            <a:schemeClr val="tx1"/>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B Mitra" panose="00000400000000000000" pitchFamily="2" charset="-78"/>
                        </a:rPr>
                        <a:t>بررسی کشوری</a:t>
                      </a:r>
                      <a:endParaRPr lang="en-US" sz="19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1368</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1375</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1380</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1386</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1393</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a-IR"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rPr>
                        <a:t>1402</a:t>
                      </a:r>
                      <a:endParaRPr lang="en-US" sz="19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943667">
                <a:tc>
                  <a:txBody>
                    <a:bodyPr/>
                    <a:lstStyle/>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ميانه يد ادرار (</a:t>
                      </a:r>
                      <a:r>
                        <a:rPr lang="en-US"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µg/l</a:t>
                      </a: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200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165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135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161</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133</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943667">
                <a:tc>
                  <a:txBody>
                    <a:bodyPr/>
                    <a:lstStyle/>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پوشش نمك </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rtl="1">
                        <a:lnSpc>
                          <a:spcPct val="115000"/>
                        </a:lnSpc>
                        <a:spcBef>
                          <a:spcPts val="0"/>
                        </a:spcBef>
                        <a:spcAft>
                          <a:spcPts val="0"/>
                        </a:spcAft>
                      </a:pPr>
                      <a:r>
                        <a:rPr lang="ar-SA"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يد دار</a:t>
                      </a:r>
                      <a:r>
                        <a:rPr lang="fa-IR"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50</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95</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fa-IR"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algn="ctr">
                        <a:lnSpc>
                          <a:spcPct val="115000"/>
                        </a:lnSpc>
                        <a:spcBef>
                          <a:spcPts val="0"/>
                        </a:spcBef>
                        <a:spcAft>
                          <a:spcPts val="0"/>
                        </a:spcAft>
                      </a:pPr>
                      <a:r>
                        <a:rPr lang="en-US" sz="20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20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extLst>
                  <a:ext uri="{0D108BD9-81ED-4DB2-BD59-A6C34878D82A}">
                    <a16:rowId xmlns:a16="http://schemas.microsoft.com/office/drawing/2014/main" val="10002"/>
                  </a:ext>
                </a:extLst>
              </a:tr>
              <a:tr h="901802">
                <a:tc>
                  <a:txBody>
                    <a:bodyPr/>
                    <a:lstStyle/>
                    <a:p>
                      <a:pPr marL="0" marR="0" algn="ctr" rtl="1">
                        <a:lnSpc>
                          <a:spcPct val="115000"/>
                        </a:lnSpc>
                        <a:spcBef>
                          <a:spcPts val="0"/>
                        </a:spcBef>
                        <a:spcAft>
                          <a:spcPts val="0"/>
                        </a:spcAft>
                      </a:pPr>
                      <a:r>
                        <a:rPr lang="ar-SA"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شيوع گواتر(%)</a:t>
                      </a:r>
                    </a:p>
                    <a:p>
                      <a:pPr marL="0" marR="0" algn="ctr" rtl="1">
                        <a:lnSpc>
                          <a:spcPct val="115000"/>
                        </a:lnSpc>
                        <a:spcBef>
                          <a:spcPts val="0"/>
                        </a:spcBef>
                        <a:spcAft>
                          <a:spcPts val="0"/>
                        </a:spcAft>
                      </a:pPr>
                      <a:endParaRPr lang="en-US" sz="19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68</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54</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9.8</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fa-IR"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rPr>
                        <a:t>6.5</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40801" marR="40801" marT="5668"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 </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tc>
                  <a:txBody>
                    <a:bodyPr/>
                    <a:lstStyle/>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 </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marL="0" marR="0" algn="ctr">
                        <a:lnSpc>
                          <a:spcPct val="115000"/>
                        </a:lnSpc>
                        <a:spcBef>
                          <a:spcPts val="0"/>
                        </a:spcBef>
                        <a:spcAft>
                          <a:spcPts val="0"/>
                        </a:spcAft>
                      </a:pPr>
                      <a:r>
                        <a:rPr lang="en-US" sz="1900" b="1" kern="1200" dirty="0">
                          <a:solidFill>
                            <a:schemeClr val="tx1"/>
                          </a:solidFill>
                          <a:effectLst/>
                          <a:latin typeface="Calibri" panose="020F0502020204030204" pitchFamily="34" charset="0"/>
                          <a:ea typeface="Times New Roman" panose="02020603050405020304" pitchFamily="18" charset="0"/>
                          <a:cs typeface="B Mitra" panose="00000400000000000000" pitchFamily="2" charset="-78"/>
                        </a:rPr>
                        <a:t>-</a:t>
                      </a:r>
                      <a:endParaRPr lang="en-US" sz="1900" b="1"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txBody>
                  <a:tcPr marL="0" marR="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FAADC"/>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73CFFBA3-9075-8248-0E4C-B2DE7109C742}"/>
              </a:ext>
            </a:extLst>
          </p:cNvPr>
          <p:cNvSpPr txBox="1">
            <a:spLocks/>
          </p:cNvSpPr>
          <p:nvPr/>
        </p:nvSpPr>
        <p:spPr>
          <a:xfrm>
            <a:off x="2139950" y="1146175"/>
            <a:ext cx="7596188" cy="490538"/>
          </a:xfrm>
          <a:prstGeom prst="rect">
            <a:avLst/>
          </a:prstGeom>
          <a:gradFill>
            <a:gsLst>
              <a:gs pos="84050">
                <a:schemeClr val="accent1">
                  <a:lumMod val="20000"/>
                  <a:lumOff val="80000"/>
                </a:schemeClr>
              </a:gs>
              <a:gs pos="37000">
                <a:srgbClr val="F8CCAE"/>
              </a:gs>
              <a:gs pos="0">
                <a:schemeClr val="bg2">
                  <a:tint val="98000"/>
                  <a:satMod val="130000"/>
                  <a:shade val="90000"/>
                  <a:lumMod val="103000"/>
                </a:schemeClr>
              </a:gs>
              <a:gs pos="100000">
                <a:schemeClr val="bg2">
                  <a:shade val="63000"/>
                  <a:satMod val="120000"/>
                </a:schemeClr>
              </a:gs>
            </a:gsLst>
            <a:lin ang="5400000" scaled="0"/>
          </a:gradFill>
        </p:spPr>
        <p:txBody>
          <a:bodyPr lIns="68580" tIns="34291" rIns="68580" bIns="34291"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rtl="1">
              <a:defRPr/>
            </a:pPr>
            <a:r>
              <a:rPr lang="fa-IR" sz="2400" b="1" dirty="0">
                <a:solidFill>
                  <a:prstClr val="black"/>
                </a:solidFill>
                <a:effectLst>
                  <a:outerShdw blurRad="38100" dist="38100" dir="2700000" algn="tl">
                    <a:srgbClr val="000000">
                      <a:alpha val="43137"/>
                    </a:srgbClr>
                  </a:outerShdw>
                </a:effectLst>
                <a:cs typeface="B Roya" panose="00000400000000000000" pitchFamily="2" charset="-78"/>
              </a:rPr>
              <a:t>وضعیت تغذیه ای ید در ایران 1402-1375 </a:t>
            </a:r>
            <a:endParaRPr lang="en-US" sz="2400" b="1" dirty="0">
              <a:solidFill>
                <a:prstClr val="black"/>
              </a:solidFill>
              <a:effectLst>
                <a:outerShdw blurRad="38100" dist="38100" dir="2700000" algn="tl">
                  <a:srgbClr val="000000">
                    <a:alpha val="43137"/>
                  </a:srgbClr>
                </a:outerShdw>
              </a:effectLst>
              <a:cs typeface="B Roya"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4105-3DF3-93EE-6C89-8840F5245408}"/>
              </a:ext>
            </a:extLst>
          </p:cNvPr>
          <p:cNvSpPr>
            <a:spLocks noGrp="1"/>
          </p:cNvSpPr>
          <p:nvPr>
            <p:ph type="title"/>
          </p:nvPr>
        </p:nvSpPr>
        <p:spPr/>
        <p:txBody>
          <a:bodyPr/>
          <a:lstStyle/>
          <a:p>
            <a:pPr algn="ctr"/>
            <a:r>
              <a:rPr lang="fa-IR" dirty="0"/>
              <a:t>(نتایج ششمین پایش کشوری ) </a:t>
            </a:r>
            <a:r>
              <a:rPr lang="en-US" dirty="0"/>
              <a:t>IDD</a:t>
            </a:r>
            <a:r>
              <a:rPr lang="fa-IR" dirty="0"/>
              <a:t> برنامه </a:t>
            </a:r>
            <a:endParaRPr lang="en-US" dirty="0"/>
          </a:p>
        </p:txBody>
      </p:sp>
      <p:sp>
        <p:nvSpPr>
          <p:cNvPr id="3" name="Content Placeholder 2">
            <a:extLst>
              <a:ext uri="{FF2B5EF4-FFF2-40B4-BE49-F238E27FC236}">
                <a16:creationId xmlns:a16="http://schemas.microsoft.com/office/drawing/2014/main" id="{8F83C216-A791-C948-9786-C5C0F19F62AA}"/>
              </a:ext>
            </a:extLst>
          </p:cNvPr>
          <p:cNvSpPr>
            <a:spLocks noGrp="1"/>
          </p:cNvSpPr>
          <p:nvPr>
            <p:ph idx="1"/>
          </p:nvPr>
        </p:nvSpPr>
        <p:spPr/>
        <p:txBody>
          <a:bodyPr/>
          <a:lstStyle/>
          <a:p>
            <a:pPr algn="r" rtl="1"/>
            <a:r>
              <a:rPr lang="fa-IR" dirty="0"/>
              <a:t>پایش ید در کل دانش آموزان کشور ایران</a:t>
            </a:r>
          </a:p>
          <a:p>
            <a:pPr algn="r" rtl="1"/>
            <a:r>
              <a:rPr lang="fa-IR" dirty="0"/>
              <a:t>میانه ید ادراری نرمال؟</a:t>
            </a:r>
          </a:p>
          <a:p>
            <a:pPr algn="r" rtl="1"/>
            <a:r>
              <a:rPr lang="fa-IR" dirty="0"/>
              <a:t>نتایج بررسی توزیع ید ادرار دانش آموزان؟</a:t>
            </a:r>
          </a:p>
          <a:p>
            <a:pPr algn="r" rtl="1"/>
            <a:endParaRPr lang="fa-IR" dirty="0"/>
          </a:p>
          <a:p>
            <a:pPr algn="r" rtl="1"/>
            <a:endParaRPr lang="en-US" dirty="0"/>
          </a:p>
        </p:txBody>
      </p:sp>
    </p:spTree>
    <p:extLst>
      <p:ext uri="{BB962C8B-B14F-4D97-AF65-F5344CB8AC3E}">
        <p14:creationId xmlns:p14="http://schemas.microsoft.com/office/powerpoint/2010/main" val="225192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48235F27-3688-E741-9720-E1113E7F7B48}"/>
              </a:ext>
            </a:extLst>
          </p:cNvPr>
          <p:cNvSpPr>
            <a:spLocks noGrp="1"/>
          </p:cNvSpPr>
          <p:nvPr>
            <p:ph type="title"/>
          </p:nvPr>
        </p:nvSpPr>
        <p:spPr/>
        <p:txBody>
          <a:bodyPr/>
          <a:lstStyle/>
          <a:p>
            <a:br>
              <a:rPr lang="en-US" altLang="en-US">
                <a:cs typeface="Traditional Arabic" panose="02020603050405020304" pitchFamily="18" charset="-78"/>
              </a:rPr>
            </a:br>
            <a:endParaRPr lang="en-US" altLang="en-US">
              <a:cs typeface="Traditional Arabic" panose="02020603050405020304" pitchFamily="18" charset="-78"/>
            </a:endParaRPr>
          </a:p>
        </p:txBody>
      </p:sp>
      <p:sp>
        <p:nvSpPr>
          <p:cNvPr id="149507" name="Content Placeholder 1">
            <a:extLst>
              <a:ext uri="{FF2B5EF4-FFF2-40B4-BE49-F238E27FC236}">
                <a16:creationId xmlns:a16="http://schemas.microsoft.com/office/drawing/2014/main" id="{2551FA3F-334A-FFAD-4555-E7569C0F8E7D}"/>
              </a:ext>
            </a:extLst>
          </p:cNvPr>
          <p:cNvSpPr>
            <a:spLocks noGrp="1"/>
          </p:cNvSpPr>
          <p:nvPr>
            <p:ph idx="1"/>
          </p:nvPr>
        </p:nvSpPr>
        <p:spPr/>
        <p:txBody>
          <a:bodyPr/>
          <a:lstStyle/>
          <a:p>
            <a:endParaRPr lang="en-US" altLang="en-US">
              <a:cs typeface="Majalla UI"/>
            </a:endParaRPr>
          </a:p>
        </p:txBody>
      </p:sp>
      <p:pic>
        <p:nvPicPr>
          <p:cNvPr id="149508" name="Picture 2">
            <a:extLst>
              <a:ext uri="{FF2B5EF4-FFF2-40B4-BE49-F238E27FC236}">
                <a16:creationId xmlns:a16="http://schemas.microsoft.com/office/drawing/2014/main" id="{CB230ED6-3495-15D4-916C-EE622C4715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81076"/>
            <a:ext cx="80756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DE70-33D0-86D0-72B8-63FF357563B7}"/>
              </a:ext>
            </a:extLst>
          </p:cNvPr>
          <p:cNvSpPr>
            <a:spLocks noGrp="1"/>
          </p:cNvSpPr>
          <p:nvPr>
            <p:ph type="title"/>
          </p:nvPr>
        </p:nvSpPr>
        <p:spPr/>
        <p:txBody>
          <a:bodyPr>
            <a:normAutofit/>
          </a:bodyPr>
          <a:lstStyle/>
          <a:p>
            <a:pPr algn="r" rtl="1"/>
            <a:r>
              <a:rPr lang="fa-IR" sz="2400" b="1" dirty="0"/>
              <a:t>ید ادرار در خانم های باردار شرکت کننده در طرح پایش ید جامعه </a:t>
            </a:r>
            <a:endParaRPr lang="en-US" sz="2400" b="1" dirty="0"/>
          </a:p>
        </p:txBody>
      </p:sp>
      <p:sp>
        <p:nvSpPr>
          <p:cNvPr id="3" name="Content Placeholder 2">
            <a:extLst>
              <a:ext uri="{FF2B5EF4-FFF2-40B4-BE49-F238E27FC236}">
                <a16:creationId xmlns:a16="http://schemas.microsoft.com/office/drawing/2014/main" id="{F5654502-853C-1CCE-400B-74BAE7AE5770}"/>
              </a:ext>
            </a:extLst>
          </p:cNvPr>
          <p:cNvSpPr>
            <a:spLocks noGrp="1"/>
          </p:cNvSpPr>
          <p:nvPr>
            <p:ph idx="1"/>
          </p:nvPr>
        </p:nvSpPr>
        <p:spPr/>
        <p:txBody>
          <a:bodyPr/>
          <a:lstStyle/>
          <a:p>
            <a:pPr algn="r" rtl="1"/>
            <a:r>
              <a:rPr lang="fa-IR" dirty="0"/>
              <a:t>میانه ید ادرار در مادران باردار 128 میکروگرم در لیتر</a:t>
            </a:r>
          </a:p>
          <a:p>
            <a:pPr algn="r" rtl="1"/>
            <a:r>
              <a:rPr lang="fa-IR" dirty="0"/>
              <a:t>گیلان 123</a:t>
            </a:r>
          </a:p>
          <a:p>
            <a:pPr algn="r" rtl="1"/>
            <a:r>
              <a:rPr lang="fa-IR" dirty="0"/>
              <a:t>تنها در 8 استان از 32 استان میانه ید ادرار بالای 150 میکروگرم در لیتر دارند. نتایج نشان میدهد که استان یزد با میانه 191 میکروگرم در لیتر بالاترین سطح ید را دارد، در حالی که استان قم با میانه 102 میکروگرم در لیتر پایینترین سطح را نشان میدهد.</a:t>
            </a:r>
          </a:p>
          <a:p>
            <a:pPr algn="r" rtl="1"/>
            <a:endParaRPr lang="en-US" dirty="0"/>
          </a:p>
        </p:txBody>
      </p:sp>
    </p:spTree>
    <p:extLst>
      <p:ext uri="{BB962C8B-B14F-4D97-AF65-F5344CB8AC3E}">
        <p14:creationId xmlns:p14="http://schemas.microsoft.com/office/powerpoint/2010/main" val="70161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C04B-53F4-57C3-26BF-01744F3B6B90}"/>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E9C7E33F-4C72-9345-1EE6-6502111EB693}"/>
              </a:ext>
            </a:extLst>
          </p:cNvPr>
          <p:cNvSpPr>
            <a:spLocks noGrp="1"/>
          </p:cNvSpPr>
          <p:nvPr>
            <p:ph idx="1"/>
          </p:nvPr>
        </p:nvSpPr>
        <p:spPr/>
        <p:txBody>
          <a:bodyPr/>
          <a:lstStyle/>
          <a:p>
            <a:pPr marL="0" indent="0" algn="r">
              <a:buNone/>
            </a:pPr>
            <a:r>
              <a:rPr lang="fa-IR" dirty="0"/>
              <a:t>1-</a:t>
            </a:r>
            <a:endParaRPr lang="en-US" dirty="0"/>
          </a:p>
        </p:txBody>
      </p:sp>
      <p:pic>
        <p:nvPicPr>
          <p:cNvPr id="5" name="Picture 4">
            <a:extLst>
              <a:ext uri="{FF2B5EF4-FFF2-40B4-BE49-F238E27FC236}">
                <a16:creationId xmlns:a16="http://schemas.microsoft.com/office/drawing/2014/main" id="{B0909836-231A-0832-C076-9A293A679B01}"/>
              </a:ext>
            </a:extLst>
          </p:cNvPr>
          <p:cNvPicPr>
            <a:picLocks noChangeAspect="1"/>
          </p:cNvPicPr>
          <p:nvPr/>
        </p:nvPicPr>
        <p:blipFill>
          <a:blip r:embed="rId2"/>
          <a:stretch>
            <a:fillRect/>
          </a:stretch>
        </p:blipFill>
        <p:spPr>
          <a:xfrm>
            <a:off x="1158998" y="0"/>
            <a:ext cx="9633857" cy="6858000"/>
          </a:xfrm>
          <a:prstGeom prst="rect">
            <a:avLst/>
          </a:prstGeom>
        </p:spPr>
      </p:pic>
    </p:spTree>
    <p:extLst>
      <p:ext uri="{BB962C8B-B14F-4D97-AF65-F5344CB8AC3E}">
        <p14:creationId xmlns:p14="http://schemas.microsoft.com/office/powerpoint/2010/main" val="146512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32BA-71AD-2EDE-F759-2C89793C9B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90CB02-E1F5-4C9F-B94C-1C9D8D47A68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704BDF-B223-FFDF-C1A0-1BD7EE4406C5}"/>
              </a:ext>
            </a:extLst>
          </p:cNvPr>
          <p:cNvPicPr>
            <a:picLocks noChangeAspect="1"/>
          </p:cNvPicPr>
          <p:nvPr/>
        </p:nvPicPr>
        <p:blipFill>
          <a:blip r:embed="rId2"/>
          <a:stretch>
            <a:fillRect/>
          </a:stretch>
        </p:blipFill>
        <p:spPr>
          <a:xfrm>
            <a:off x="1689639" y="274443"/>
            <a:ext cx="8812721" cy="6218432"/>
          </a:xfrm>
          <a:prstGeom prst="rect">
            <a:avLst/>
          </a:prstGeom>
        </p:spPr>
      </p:pic>
    </p:spTree>
    <p:extLst>
      <p:ext uri="{BB962C8B-B14F-4D97-AF65-F5344CB8AC3E}">
        <p14:creationId xmlns:p14="http://schemas.microsoft.com/office/powerpoint/2010/main" val="68305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341</Words>
  <Application>Microsoft Office PowerPoint</Application>
  <PresentationFormat>Widescreen</PresentationFormat>
  <Paragraphs>63</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2  Kamran Outline</vt:lpstr>
      <vt:lpstr>Arial</vt:lpstr>
      <vt:lpstr>B Lotus</vt:lpstr>
      <vt:lpstr>B Nazanin</vt:lpstr>
      <vt:lpstr>B Roya</vt:lpstr>
      <vt:lpstr>B Titr</vt:lpstr>
      <vt:lpstr>Calibri</vt:lpstr>
      <vt:lpstr>Calibri Light</vt:lpstr>
      <vt:lpstr>Majalla UI</vt:lpstr>
      <vt:lpstr>Times New Roman</vt:lpstr>
      <vt:lpstr>Traditional Arabic</vt:lpstr>
      <vt:lpstr>Office Theme</vt:lpstr>
      <vt:lpstr>پايش يد ادرار</vt:lpstr>
      <vt:lpstr>PowerPoint Presentation</vt:lpstr>
      <vt:lpstr>دستورعمل ابلاغی دفتر بهبود تغذیه جامعه-سال 1395 حدود میانه ید ادرار دانش آموزان و مادران بارداربرای تعیین کفایت دریافت ید جامعه</vt:lpstr>
      <vt:lpstr>PowerPoint Presentation</vt:lpstr>
      <vt:lpstr>(نتایج ششمین پایش کشوری ) IDD برنامه </vt:lpstr>
      <vt:lpstr> </vt:lpstr>
      <vt:lpstr>ید ادرار در خانم های باردار شرکت کننده در طرح پایش ید جامعه </vt:lpstr>
      <vt:lpstr>PowerPoint Presentation</vt:lpstr>
      <vt:lpstr>PowerPoint Presentation</vt:lpstr>
      <vt:lpstr>انتظارات در اجرای برنامه پیشگیری و کنترل اختلالات ناشی از کمبود ید(IDD)</vt:lpstr>
      <vt:lpstr>مقدار قابل قبول نمک براساس آخرین دستورعمل دفتر بهبود تغذیه جامعه در سال 1403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LRG</dc:creator>
  <cp:lastModifiedBy>LRG</cp:lastModifiedBy>
  <cp:revision>16</cp:revision>
  <dcterms:created xsi:type="dcterms:W3CDTF">2025-07-21T05:17:14Z</dcterms:created>
  <dcterms:modified xsi:type="dcterms:W3CDTF">2025-11-22T07:12:22Z</dcterms:modified>
</cp:coreProperties>
</file>